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76" r:id="rId2"/>
    <p:sldMasterId id="214748379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6" r:id="rId5"/>
    <p:sldId id="268" r:id="rId6"/>
    <p:sldId id="269" r:id="rId7"/>
    <p:sldId id="272" r:id="rId8"/>
    <p:sldId id="273" r:id="rId9"/>
    <p:sldId id="259" r:id="rId10"/>
    <p:sldId id="264" r:id="rId11"/>
    <p:sldId id="262" r:id="rId12"/>
    <p:sldId id="265" r:id="rId13"/>
    <p:sldId id="263" r:id="rId14"/>
    <p:sldId id="260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0" autoAdjust="0"/>
    <p:restoredTop sz="95899" autoAdjust="0"/>
  </p:normalViewPr>
  <p:slideViewPr>
    <p:cSldViewPr>
      <p:cViewPr varScale="1">
        <p:scale>
          <a:sx n="90" d="100"/>
          <a:sy n="90" d="100"/>
        </p:scale>
        <p:origin x="1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F4299E-AF7A-47CE-BB43-2E1572CCF87E}" type="datetimeFigureOut">
              <a:rPr lang="ru-RU"/>
              <a:pPr>
                <a:defRPr/>
              </a:pPr>
              <a:t>18.02.2014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430494-608F-4239-912B-EB26EB09A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6819D3-47AD-47B1-BFCE-025917C829A7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6E3D0D0-6B73-4B87-97A2-258B28637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CE987A-B61B-475A-B92E-A5EA34D7711E}" type="slidenum">
              <a:rPr lang="ru-RU"/>
              <a:pPr>
                <a:spcBef>
                  <a:spcPct val="0"/>
                </a:spcBef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4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EE2700-DB76-4517-BA1D-CE5D4A1488F7}" type="slidenum">
              <a:rPr lang="ru-RU"/>
              <a:pPr>
                <a:spcBef>
                  <a:spcPct val="0"/>
                </a:spcBef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8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D6C8B2-C1C8-4484-835F-27D18DB370AA}" type="slidenum">
              <a:rPr lang="ru-RU"/>
              <a:pPr>
                <a:spcBef>
                  <a:spcPct val="0"/>
                </a:spcBef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0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0B3A08-147E-4340-9973-5132C8D9FB7C}" type="slidenum">
              <a:rPr lang="ru-RU"/>
              <a:pPr>
                <a:spcBef>
                  <a:spcPct val="0"/>
                </a:spcBef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0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60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50383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DEDE-B9CA-4C74-9F3B-BF22D9DBD45E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D5AB-6822-41A0-BFB5-396F58B1E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8261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E2E4-D876-45E1-9EBA-7CF410A3611E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62F-0CA4-4009-BF40-4C23C6602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61767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9D9C-75C2-4B94-AA19-355BDCB7F90C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BE9BC0-7482-47F9-B70D-680CEC422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50190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00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45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2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0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53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3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122301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74B6-8182-4150-ACD9-1FC674E1BD0B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AA075F-B1B8-4202-8880-5D6BBD5AC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640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34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9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05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01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17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6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39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19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3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1746-4BC1-4F3E-B5B7-C3EF79EDBD7D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38AAD-1086-408B-B9F3-631D8DE8A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75097"/>
      </p:ext>
    </p:extLst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31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06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35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72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38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21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35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6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27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2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8A08-BA94-44B8-B4B6-843CE6CC1E48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4EAB-BB52-4615-A2B2-F9CB25D26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4006"/>
      </p:ext>
    </p:extLst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04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0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effectLst/>
                <a:latin typeface="Corbe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50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68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32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1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6FC3-6E0B-4502-818D-11AAEE374171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87-8524-44CE-9ACF-8C2B6CCEC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898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32F1-8E85-4E50-92AB-BBBEAFD2CC8D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A485-1991-43A4-ACFA-9405DD532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27869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10DF-ADC3-4B4C-834B-7C414E4FAA51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0F13-D170-42E8-92CD-5C92CF8EF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9559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C5639-A650-4106-98B7-DB2B456A64E4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0236-8FB6-42EA-9741-71690FE6D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55096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AC6F-3866-4278-BB68-2F85E2AFD621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5653-BE1A-43EB-A73B-0EA30986C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1227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348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274638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1600200"/>
            <a:ext cx="1076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0E25D7-CBCB-43E2-AD18-39DE316B44F6}" type="datetimeFigureOut">
              <a:rPr lang="ru-RU"/>
              <a:pPr>
                <a:defRPr/>
              </a:pPr>
              <a:t>18.02.2014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FE6FEB-2063-4700-B3D2-1E7891A0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09538"/>
            <a:ext cx="109220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5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2/18/2014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1313" y="2708275"/>
            <a:ext cx="6180137" cy="711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ParkManager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9738" y="3716338"/>
            <a:ext cx="4772025" cy="7921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b="1" dirty="0">
                <a:latin typeface="+mn-lt"/>
              </a:rPr>
              <a:t>АВТОМАТИЗИРОВАННАЯ </a:t>
            </a:r>
            <a:endParaRPr b="1" dirty="0" smtClean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b="1" dirty="0" smtClean="0">
                <a:latin typeface="+mn-lt"/>
              </a:rPr>
              <a:t>ИНФОРМАЦИОННО-НАВИГАЦИОННАЯ</a:t>
            </a:r>
            <a:endParaRPr b="1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b="1" dirty="0">
                <a:latin typeface="+mn-lt"/>
              </a:rPr>
              <a:t>СИСТЕМА</a:t>
            </a:r>
          </a:p>
        </p:txBody>
      </p:sp>
      <p:pic>
        <p:nvPicPr>
          <p:cNvPr id="8196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5805488"/>
            <a:ext cx="3181350" cy="603250"/>
          </a:xfrm>
        </p:spPr>
      </p:pic>
    </p:spTree>
  </p:cSld>
  <p:clrMapOvr>
    <a:masterClrMapping/>
  </p:clrMapOvr>
  <p:transition spd="slow" advTm="808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9800" y="273050"/>
            <a:ext cx="3741738" cy="63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Групповые табло</a:t>
            </a:r>
          </a:p>
        </p:txBody>
      </p:sp>
      <p:sp>
        <p:nvSpPr>
          <p:cNvPr id="17411" name="Текст 5"/>
          <p:cNvSpPr>
            <a:spLocks noGrp="1"/>
          </p:cNvSpPr>
          <p:nvPr>
            <p:ph type="body" sz="half" idx="2"/>
          </p:nvPr>
        </p:nvSpPr>
        <p:spPr>
          <a:xfrm>
            <a:off x="2209800" y="908050"/>
            <a:ext cx="3008313" cy="5218113"/>
          </a:xfrm>
        </p:spPr>
        <p:txBody>
          <a:bodyPr/>
          <a:lstStyle/>
          <a:p>
            <a:endParaRPr sz="1800" smtClean="0"/>
          </a:p>
          <a:p>
            <a:r>
              <a:rPr sz="1800" smtClean="0"/>
              <a:t>Устанавливаются перед въездами на парковку.</a:t>
            </a:r>
          </a:p>
          <a:p>
            <a:endParaRPr sz="1800" smtClean="0"/>
          </a:p>
          <a:p>
            <a:r>
              <a:rPr sz="1800" smtClean="0"/>
              <a:t>Предназначены для  отображения числа свободных мест на отдельных уровнях многоярусных парковок.</a:t>
            </a:r>
          </a:p>
          <a:p>
            <a:endParaRPr sz="1800" smtClean="0"/>
          </a:p>
          <a:p>
            <a:r>
              <a:rPr sz="1800" smtClean="0"/>
              <a:t>Диапазон рабочих температур:</a:t>
            </a:r>
          </a:p>
          <a:p>
            <a:r>
              <a:rPr sz="1800" smtClean="0"/>
              <a:t>-40...+50 ⁰C</a:t>
            </a:r>
          </a:p>
        </p:txBody>
      </p:sp>
      <p:pic>
        <p:nvPicPr>
          <p:cNvPr id="17412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1887538"/>
            <a:ext cx="2185988" cy="2624137"/>
          </a:xfrm>
        </p:spPr>
      </p:pic>
      <p:pic>
        <p:nvPicPr>
          <p:cNvPr id="17413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882775"/>
            <a:ext cx="21859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98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9800" y="273050"/>
            <a:ext cx="3741738" cy="63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Сетевые контроллеры</a:t>
            </a:r>
          </a:p>
        </p:txBody>
      </p:sp>
      <p:sp>
        <p:nvSpPr>
          <p:cNvPr id="19459" name="Текст 5"/>
          <p:cNvSpPr>
            <a:spLocks noGrp="1"/>
          </p:cNvSpPr>
          <p:nvPr>
            <p:ph type="body" sz="half" idx="2"/>
          </p:nvPr>
        </p:nvSpPr>
        <p:spPr>
          <a:xfrm>
            <a:off x="2209800" y="908050"/>
            <a:ext cx="3008313" cy="5218113"/>
          </a:xfrm>
        </p:spPr>
        <p:txBody>
          <a:bodyPr/>
          <a:lstStyle/>
          <a:p>
            <a:endParaRPr sz="1800" smtClean="0"/>
          </a:p>
          <a:p>
            <a:r>
              <a:rPr sz="1800" smtClean="0"/>
              <a:t>Сетевые контроллеры предназначены для сбора информации от периферийных адресных устройств </a:t>
            </a:r>
            <a:r>
              <a:rPr lang="en-US" sz="1800" smtClean="0"/>
              <a:t>– </a:t>
            </a:r>
            <a:r>
              <a:rPr sz="1800" smtClean="0"/>
              <a:t>датчиков, табло и т.п.</a:t>
            </a:r>
          </a:p>
          <a:p>
            <a:endParaRPr sz="1800" smtClean="0"/>
          </a:p>
          <a:p>
            <a:r>
              <a:rPr sz="1800" smtClean="0"/>
              <a:t>До 512 адресных устройств на один контроллер.</a:t>
            </a:r>
          </a:p>
          <a:p>
            <a:endParaRPr sz="1800" smtClean="0"/>
          </a:p>
          <a:p>
            <a:r>
              <a:rPr sz="1800" smtClean="0"/>
              <a:t>Контроллеры, сервер и рабочие станции работают в сети </a:t>
            </a:r>
            <a:r>
              <a:rPr lang="en-US" sz="1800" smtClean="0"/>
              <a:t>Ethernet.</a:t>
            </a:r>
            <a:endParaRPr sz="1800" smtClean="0"/>
          </a:p>
        </p:txBody>
      </p:sp>
      <p:pic>
        <p:nvPicPr>
          <p:cNvPr id="19460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3" y="1220388"/>
            <a:ext cx="4581525" cy="3958437"/>
          </a:xfrm>
        </p:spPr>
      </p:pic>
    </p:spTree>
  </p:cSld>
  <p:clrMapOvr>
    <a:masterClrMapping/>
  </p:clrMapOvr>
  <p:transition spd="slow" advTm="801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2279650" y="1352550"/>
            <a:ext cx="3529013" cy="1139825"/>
          </a:xfrm>
        </p:spPr>
        <p:txBody>
          <a:bodyPr/>
          <a:lstStyle/>
          <a:p>
            <a:r>
              <a:rPr smtClean="0"/>
              <a:t>Ультразвуковые датчики въезда/выезда автомобиля</a:t>
            </a:r>
          </a:p>
        </p:txBody>
      </p:sp>
      <p:pic>
        <p:nvPicPr>
          <p:cNvPr id="21507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814388"/>
            <a:ext cx="3594100" cy="2159000"/>
          </a:xfrm>
        </p:spPr>
      </p:pic>
      <p:sp>
        <p:nvSpPr>
          <p:cNvPr id="21508" name="Заголовок 3"/>
          <p:cNvSpPr txBox="1">
            <a:spLocks/>
          </p:cNvSpPr>
          <p:nvPr/>
        </p:nvSpPr>
        <p:spPr bwMode="auto">
          <a:xfrm>
            <a:off x="6616700" y="3873500"/>
            <a:ext cx="32242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2000" b="1"/>
              <a:t>Счетчики-сумматоры проехавших автомобилей</a:t>
            </a:r>
          </a:p>
        </p:txBody>
      </p:sp>
      <p:pic>
        <p:nvPicPr>
          <p:cNvPr id="2150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141663"/>
            <a:ext cx="2270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1088" y="44450"/>
            <a:ext cx="82089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  <a:latin typeface="+mj-lt"/>
                <a:cs typeface="+mn-cs"/>
              </a:rPr>
              <a:t>Дополнительное оборудование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51088" y="2997200"/>
            <a:ext cx="7993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1088" y="5445125"/>
            <a:ext cx="7993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2351088" y="5661025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/>
              <a:t>Предназначены для подсчета числа находящихся на парковке или отдельных ее частях легковых автомобилей</a:t>
            </a:r>
          </a:p>
        </p:txBody>
      </p:sp>
    </p:spTree>
  </p:cSld>
  <p:clrMapOvr>
    <a:masterClrMapping/>
  </p:clrMapOvr>
  <p:transition spd="slow" advTm="8071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2286000" y="269875"/>
            <a:ext cx="8077200" cy="1143000"/>
          </a:xfrm>
        </p:spPr>
        <p:txBody>
          <a:bodyPr/>
          <a:lstStyle/>
          <a:p>
            <a:r>
              <a:rPr sz="4000" b="1" smtClean="0">
                <a:solidFill>
                  <a:srgbClr val="0070C0"/>
                </a:solidFill>
              </a:rPr>
              <a:t>Комплексное оснащение парковки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79650" y="1628775"/>
            <a:ext cx="8077200" cy="46259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3000" dirty="0"/>
              <a:t>Помимо подсистемы </a:t>
            </a:r>
            <a:r>
              <a:rPr sz="3000" dirty="0" err="1"/>
              <a:t>ParkManager</a:t>
            </a:r>
            <a:r>
              <a:rPr sz="3000" dirty="0"/>
              <a:t> интегрированная система AS101 позволяет оснастить объект:</a:t>
            </a:r>
          </a:p>
          <a:p>
            <a:pPr fontAlgn="auto">
              <a:spcAft>
                <a:spcPts val="0"/>
              </a:spcAft>
              <a:defRPr/>
            </a:pPr>
            <a:r>
              <a:rPr sz="3000" dirty="0"/>
              <a:t>Адресно-аналоговой пожарной сигнализацией</a:t>
            </a:r>
          </a:p>
          <a:p>
            <a:pPr fontAlgn="auto">
              <a:spcAft>
                <a:spcPts val="0"/>
              </a:spcAft>
              <a:defRPr/>
            </a:pPr>
            <a:r>
              <a:rPr sz="3000" dirty="0"/>
              <a:t>Контролем доступа</a:t>
            </a:r>
          </a:p>
          <a:p>
            <a:pPr fontAlgn="auto">
              <a:spcAft>
                <a:spcPts val="0"/>
              </a:spcAft>
              <a:defRPr/>
            </a:pPr>
            <a:r>
              <a:rPr sz="3000" dirty="0"/>
              <a:t>Охранной сигнализацией</a:t>
            </a:r>
          </a:p>
          <a:p>
            <a:pPr fontAlgn="auto">
              <a:spcAft>
                <a:spcPts val="0"/>
              </a:spcAft>
              <a:defRPr/>
            </a:pPr>
            <a:r>
              <a:rPr sz="3000" dirty="0"/>
              <a:t>Видеонаблюдением</a:t>
            </a:r>
          </a:p>
        </p:txBody>
      </p:sp>
    </p:spTree>
  </p:cSld>
  <p:clrMapOvr>
    <a:masterClrMapping/>
  </p:clrMapOvr>
  <p:transition spd="slow" advTm="8061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b="1" smtClean="0">
                <a:solidFill>
                  <a:srgbClr val="0070C0"/>
                </a:solidFill>
              </a:rPr>
              <a:t>Реализованные проекты</a:t>
            </a:r>
            <a:endParaRPr sz="4000" smtClean="0">
              <a:solidFill>
                <a:schemeClr val="accent1"/>
              </a:solidFill>
            </a:endParaRPr>
          </a:p>
        </p:txBody>
      </p:sp>
      <p:pic>
        <p:nvPicPr>
          <p:cNvPr id="23555" name="Picture 6" descr="BigTab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24278" r="8595" b="16400"/>
          <a:stretch>
            <a:fillRect/>
          </a:stretch>
        </p:blipFill>
        <p:spPr bwMode="auto">
          <a:xfrm>
            <a:off x="6167438" y="1557338"/>
            <a:ext cx="36734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ParkManager_Rodni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698875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65625"/>
            <a:ext cx="38576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341438"/>
            <a:ext cx="33845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70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2286000" y="269875"/>
            <a:ext cx="8077200" cy="1143000"/>
          </a:xfrm>
        </p:spPr>
        <p:txBody>
          <a:bodyPr/>
          <a:lstStyle/>
          <a:p>
            <a:r>
              <a:rPr sz="4000" b="1" smtClean="0">
                <a:solidFill>
                  <a:srgbClr val="0070C0"/>
                </a:solidFill>
              </a:rPr>
              <a:t>Назначение системы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86000" y="1268413"/>
            <a:ext cx="8077200" cy="4625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000" dirty="0"/>
              <a:t>Точное определение количества и расположения свободных мест на парковке и информирование об этом водителей и персонала</a:t>
            </a:r>
          </a:p>
          <a:p>
            <a:pPr fontAlgn="auto">
              <a:spcAft>
                <a:spcPts val="0"/>
              </a:spcAft>
              <a:defRPr/>
            </a:pPr>
            <a:r>
              <a:rPr sz="3000" dirty="0"/>
              <a:t>Сокращение времени поиска свободного места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sz="3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err="1"/>
              <a:t>ParkManager</a:t>
            </a:r>
            <a:r>
              <a:rPr lang="en-US" sz="3000" dirty="0"/>
              <a:t> </a:t>
            </a:r>
            <a:r>
              <a:rPr sz="3000" dirty="0"/>
              <a:t>позволяет уменьшить количество неправомерно припаркованных автомобилей на въездах и прилегающих территориях</a:t>
            </a:r>
          </a:p>
          <a:p>
            <a:pPr fontAlgn="auto">
              <a:spcAft>
                <a:spcPts val="0"/>
              </a:spcAft>
              <a:defRPr/>
            </a:pPr>
            <a:endParaRPr sz="3000" dirty="0"/>
          </a:p>
        </p:txBody>
      </p:sp>
    </p:spTree>
  </p:cSld>
  <p:clrMapOvr>
    <a:masterClrMapping/>
  </p:clrMapOvr>
  <p:transition spd="slow" advTm="8052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79650" y="0"/>
            <a:ext cx="8077200" cy="836613"/>
          </a:xfrm>
        </p:spPr>
        <p:txBody>
          <a:bodyPr/>
          <a:lstStyle/>
          <a:p>
            <a:r>
              <a:rPr sz="4000" b="1" smtClean="0">
                <a:solidFill>
                  <a:srgbClr val="0070C0"/>
                </a:solidFill>
              </a:rPr>
              <a:t>Структура системы</a:t>
            </a:r>
          </a:p>
        </p:txBody>
      </p:sp>
      <p:pic>
        <p:nvPicPr>
          <p:cNvPr id="1024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7738" y="908050"/>
            <a:ext cx="8213725" cy="5257800"/>
          </a:xfrm>
        </p:spPr>
      </p:pic>
    </p:spTree>
  </p:cSld>
  <p:clrMapOvr>
    <a:masterClrMapping/>
  </p:clrMapOvr>
  <p:transition spd="slow" advTm="8128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2286000" y="269875"/>
            <a:ext cx="8077200" cy="1143000"/>
          </a:xfrm>
        </p:spPr>
        <p:txBody>
          <a:bodyPr/>
          <a:lstStyle/>
          <a:p>
            <a:r>
              <a:rPr sz="4000" b="1" smtClean="0">
                <a:solidFill>
                  <a:srgbClr val="0070C0"/>
                </a:solidFill>
              </a:rPr>
              <a:t>Состав системы</a:t>
            </a:r>
          </a:p>
        </p:txBody>
      </p:sp>
      <p:sp>
        <p:nvSpPr>
          <p:cNvPr id="12291" name="Объект 3"/>
          <p:cNvSpPr>
            <a:spLocks noGrp="1"/>
          </p:cNvSpPr>
          <p:nvPr>
            <p:ph idx="1"/>
          </p:nvPr>
        </p:nvSpPr>
        <p:spPr>
          <a:xfrm>
            <a:off x="2286000" y="1268413"/>
            <a:ext cx="8077200" cy="4625975"/>
          </a:xfrm>
        </p:spPr>
        <p:txBody>
          <a:bodyPr/>
          <a:lstStyle/>
          <a:p>
            <a:r>
              <a:rPr sz="3000" smtClean="0"/>
              <a:t>Датчики присутствия автомобиля </a:t>
            </a:r>
          </a:p>
          <a:p>
            <a:r>
              <a:rPr sz="3000" smtClean="0"/>
              <a:t>Выносные индикаторы</a:t>
            </a:r>
          </a:p>
          <a:p>
            <a:r>
              <a:rPr sz="3000" smtClean="0"/>
              <a:t>Табло информационные</a:t>
            </a:r>
          </a:p>
          <a:p>
            <a:r>
              <a:rPr sz="3000" smtClean="0"/>
              <a:t>Сетевые контроллеры</a:t>
            </a:r>
          </a:p>
          <a:p>
            <a:r>
              <a:rPr sz="3000" smtClean="0"/>
              <a:t>Источники питания</a:t>
            </a:r>
          </a:p>
          <a:p>
            <a:r>
              <a:rPr sz="3000" smtClean="0"/>
              <a:t>Сервер и рабочие станции</a:t>
            </a:r>
          </a:p>
          <a:p>
            <a:endParaRPr sz="3600" smtClean="0"/>
          </a:p>
        </p:txBody>
      </p:sp>
    </p:spTree>
  </p:cSld>
  <p:clrMapOvr>
    <a:masterClrMapping/>
  </p:clrMapOvr>
  <p:transition spd="slow" advTm="8152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400"/>
            <a:ext cx="12194227" cy="4636347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" y="2886699"/>
            <a:ext cx="1079148" cy="51225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93596" y="2357305"/>
            <a:ext cx="6749442" cy="1571040"/>
            <a:chOff x="1144598" y="2357306"/>
            <a:chExt cx="6749442" cy="157104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44598" y="2357306"/>
              <a:ext cx="6749442" cy="780177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4598" y="3148169"/>
              <a:ext cx="6749442" cy="780177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кругленный прямоугольник 6"/>
          <p:cNvSpPr/>
          <p:nvPr/>
        </p:nvSpPr>
        <p:spPr>
          <a:xfrm>
            <a:off x="8483205" y="905302"/>
            <a:ext cx="805819" cy="1282889"/>
          </a:xfrm>
          <a:prstGeom prst="roundRect">
            <a:avLst/>
          </a:prstGeom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267348" y="905301"/>
            <a:ext cx="805819" cy="1282889"/>
          </a:xfrm>
          <a:prstGeom prst="roundRect">
            <a:avLst/>
          </a:prstGeom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267348" y="4094327"/>
            <a:ext cx="805819" cy="1282889"/>
          </a:xfrm>
          <a:prstGeom prst="roundRect">
            <a:avLst/>
          </a:prstGeom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411252" y="4094327"/>
            <a:ext cx="805819" cy="1282889"/>
          </a:xfrm>
          <a:prstGeom prst="roundRect">
            <a:avLst/>
          </a:prstGeom>
          <a:ln w="952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86644" y="60589"/>
            <a:ext cx="10018711" cy="638669"/>
          </a:xfrm>
        </p:spPr>
        <p:txBody>
          <a:bodyPr>
            <a:noAutofit/>
          </a:bodyPr>
          <a:lstStyle/>
          <a:p>
            <a:r>
              <a:rPr lang="ru-RU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Паркинг без динамической навигации</a:t>
            </a:r>
          </a:p>
        </p:txBody>
      </p:sp>
      <p:sp>
        <p:nvSpPr>
          <p:cNvPr id="19" name="Подзаголовок 7"/>
          <p:cNvSpPr txBox="1">
            <a:spLocks/>
          </p:cNvSpPr>
          <p:nvPr/>
        </p:nvSpPr>
        <p:spPr>
          <a:xfrm>
            <a:off x="5982788" y="2659598"/>
            <a:ext cx="6021977" cy="966652"/>
          </a:xfrm>
          <a:prstGeom prst="roundRect">
            <a:avLst>
              <a:gd name="adj" fmla="val 8742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При 80% заполненности паркинга - 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white"/>
                </a:solidFill>
                <a:latin typeface="Calibri" pitchFamily="34" charset="0"/>
              </a:rPr>
              <a:t>20% мест не входят в угол обзора водителя</a:t>
            </a:r>
            <a:endParaRPr lang="ru-RU" sz="2400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1" name="Подзаголовок 7"/>
          <p:cNvSpPr txBox="1">
            <a:spLocks/>
          </p:cNvSpPr>
          <p:nvPr/>
        </p:nvSpPr>
        <p:spPr>
          <a:xfrm>
            <a:off x="2063932" y="5589937"/>
            <a:ext cx="8908867" cy="1012031"/>
          </a:xfrm>
          <a:prstGeom prst="roundRect">
            <a:avLst>
              <a:gd name="adj" fmla="val 43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</a:rPr>
              <a:t>0%</a:t>
            </a:r>
            <a:r>
              <a:rPr lang="ru-RU" sz="32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</a:rPr>
              <a:t> покупателей не находят свободного места</a:t>
            </a:r>
            <a:endParaRPr lang="ru-RU" sz="32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6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46" y="5845293"/>
            <a:ext cx="1033622" cy="932328"/>
          </a:xfrm>
          <a:prstGeom prst="rect">
            <a:avLst/>
          </a:prstGeom>
          <a:effectLst>
            <a:outerShdw blurRad="635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40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8"/>
    </mc:Choice>
    <mc:Fallback xmlns="">
      <p:transition spd="slow" advTm="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5469 -1.85185E-6 C 0.07891 -1.85185E-6 0.10937 -0.11759 0.10937 -0.21204 L 0.10937 -0.42268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11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xit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652"/>
            <a:ext cx="12194227" cy="4636346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" y="2886699"/>
            <a:ext cx="1079148" cy="51225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93596" y="2357305"/>
            <a:ext cx="6749442" cy="1571040"/>
            <a:chOff x="1144598" y="2357306"/>
            <a:chExt cx="6749442" cy="157104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44598" y="2357306"/>
              <a:ext cx="6749442" cy="780177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4598" y="3148169"/>
              <a:ext cx="6749442" cy="780177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42" y="3662998"/>
            <a:ext cx="299462" cy="249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569" y="3661938"/>
            <a:ext cx="299462" cy="249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569" y="2371087"/>
            <a:ext cx="299462" cy="2494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76" y="2371087"/>
            <a:ext cx="299462" cy="249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76" y="2371087"/>
            <a:ext cx="299462" cy="249477"/>
          </a:xfrm>
          <a:prstGeom prst="rect">
            <a:avLst/>
          </a:prstGeom>
        </p:spPr>
      </p:pic>
      <p:sp>
        <p:nvSpPr>
          <p:cNvPr id="17" name="Заголовок 7"/>
          <p:cNvSpPr txBox="1">
            <a:spLocks/>
          </p:cNvSpPr>
          <p:nvPr/>
        </p:nvSpPr>
        <p:spPr>
          <a:xfrm>
            <a:off x="1086644" y="60589"/>
            <a:ext cx="10018711" cy="63866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ln w="0"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Паркинг с системой </a:t>
            </a:r>
            <a:r>
              <a:rPr lang="en-US" sz="4000" dirty="0" smtClean="0">
                <a:ln w="0"/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Calibri" panose="020F0502020204030204" pitchFamily="34" charset="0"/>
              </a:rPr>
              <a:t>AS101 ParkManager</a:t>
            </a:r>
            <a:endParaRPr lang="ru-RU" sz="4000" dirty="0">
              <a:ln w="0"/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" name="Подзаголовок 7"/>
          <p:cNvSpPr txBox="1">
            <a:spLocks/>
          </p:cNvSpPr>
          <p:nvPr/>
        </p:nvSpPr>
        <p:spPr>
          <a:xfrm>
            <a:off x="2063932" y="5589937"/>
            <a:ext cx="8908867" cy="1012031"/>
          </a:xfrm>
          <a:prstGeom prst="roundRect">
            <a:avLst>
              <a:gd name="adj" fmla="val 438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</a:rPr>
              <a:t>Заполняемость парковки – </a:t>
            </a:r>
            <a:r>
              <a:rPr lang="en-US" sz="3200" b="1" dirty="0">
                <a:solidFill>
                  <a:srgbClr val="30ACEC"/>
                </a:solidFill>
                <a:effectLst>
                  <a:outerShdw blurRad="50800" dist="38100" dir="5400000" algn="t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</a:rPr>
              <a:t>99</a:t>
            </a:r>
            <a:r>
              <a:rPr lang="ru-RU" sz="3200" b="1" dirty="0">
                <a:solidFill>
                  <a:srgbClr val="30ACEC"/>
                </a:solidFill>
                <a:effectLst>
                  <a:outerShdw blurRad="50800" dist="38100" dir="5400000" algn="t" rotWithShape="0">
                    <a:prstClr val="black">
                      <a:alpha val="60000"/>
                    </a:prstClr>
                  </a:outerShdw>
                </a:effectLst>
                <a:latin typeface="Calibri" pitchFamily="34" charset="0"/>
              </a:rPr>
              <a:t>%</a:t>
            </a:r>
            <a:endParaRPr lang="ru-RU" sz="3200" dirty="0">
              <a:solidFill>
                <a:srgbClr val="30ACEC"/>
              </a:solidFill>
              <a:effectLst>
                <a:outerShdw blurRad="50800" dist="38100" dir="5400000" algn="t" rotWithShape="0">
                  <a:prstClr val="black">
                    <a:alpha val="60000"/>
                  </a:prstClr>
                </a:outerShdw>
              </a:effectLst>
              <a:latin typeface="Calibri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146" y="5845293"/>
            <a:ext cx="1033622" cy="932328"/>
          </a:xfrm>
          <a:prstGeom prst="rect">
            <a:avLst/>
          </a:prstGeom>
          <a:effectLst>
            <a:outerShdw blurRad="635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3"/>
    </mc:Choice>
    <mc:Fallback xmlns="">
      <p:transition spd="slow" advTm="8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56953 -0.00069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53 -0.00069 L 0.62357 -0.00069 C 0.64779 -0.00069 0.67891 -0.06551 0.67891 -0.11713 L 0.67891 -0.23171 " pathEditMode="relative" rAng="0" ptsTypes="AA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15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8213" y="620713"/>
            <a:ext cx="3741737" cy="635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Ультразвуковые датчики присутствия автомобиля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08213" y="1484313"/>
            <a:ext cx="3008312" cy="521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sz="1800" dirty="0"/>
          </a:p>
          <a:p>
            <a:pPr fontAlgn="auto">
              <a:spcAft>
                <a:spcPts val="0"/>
              </a:spcAft>
              <a:defRPr/>
            </a:pPr>
            <a:r>
              <a:rPr sz="1800" dirty="0"/>
              <a:t>Устанавливаются  над центром каждого парковочного места.</a:t>
            </a:r>
          </a:p>
          <a:p>
            <a:pPr fontAlgn="auto">
              <a:spcAft>
                <a:spcPts val="0"/>
              </a:spcAft>
              <a:defRPr/>
            </a:pPr>
            <a:endParaRPr sz="1800" dirty="0"/>
          </a:p>
          <a:p>
            <a:pPr fontAlgn="auto">
              <a:spcAft>
                <a:spcPts val="0"/>
              </a:spcAft>
              <a:defRPr/>
            </a:pPr>
            <a:r>
              <a:rPr sz="1800" dirty="0"/>
              <a:t>Предназначены для: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800" dirty="0"/>
              <a:t>Определения присутствия автомобиля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800" dirty="0"/>
              <a:t>Световой индикации Свободно/Занято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sz="1800" dirty="0"/>
          </a:p>
          <a:p>
            <a:pPr fontAlgn="auto">
              <a:spcAft>
                <a:spcPts val="0"/>
              </a:spcAft>
              <a:defRPr/>
            </a:pPr>
            <a:r>
              <a:rPr sz="1800" dirty="0"/>
              <a:t>Диапазон рабочих температур:</a:t>
            </a:r>
          </a:p>
          <a:p>
            <a:pPr fontAlgn="auto">
              <a:spcAft>
                <a:spcPts val="0"/>
              </a:spcAft>
              <a:defRPr/>
            </a:pPr>
            <a:r>
              <a:rPr sz="1800" dirty="0"/>
              <a:t>-40...+50 ⁰C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dirty="0"/>
          </a:p>
        </p:txBody>
      </p:sp>
      <p:pic>
        <p:nvPicPr>
          <p:cNvPr id="13316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1123950"/>
            <a:ext cx="4438650" cy="4151313"/>
          </a:xfrm>
        </p:spPr>
      </p:pic>
    </p:spTree>
  </p:cSld>
  <p:clrMapOvr>
    <a:masterClrMapping/>
  </p:clrMapOvr>
  <p:transition spd="slow" advTm="8996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8213" y="188913"/>
            <a:ext cx="3741737" cy="1282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Выносные индикаторы (опционально)</a:t>
            </a:r>
          </a:p>
        </p:txBody>
      </p:sp>
      <p:sp>
        <p:nvSpPr>
          <p:cNvPr id="14339" name="Текст 5"/>
          <p:cNvSpPr>
            <a:spLocks noGrp="1"/>
          </p:cNvSpPr>
          <p:nvPr>
            <p:ph type="body" sz="half" idx="2"/>
          </p:nvPr>
        </p:nvSpPr>
        <p:spPr>
          <a:xfrm>
            <a:off x="2208213" y="1341438"/>
            <a:ext cx="3008312" cy="5218112"/>
          </a:xfrm>
        </p:spPr>
        <p:txBody>
          <a:bodyPr/>
          <a:lstStyle/>
          <a:p>
            <a:endParaRPr sz="1800" smtClean="0"/>
          </a:p>
          <a:p>
            <a:r>
              <a:rPr sz="1800" smtClean="0"/>
              <a:t>Устанавливаются в проезде напротив каждого парковочного места.</a:t>
            </a:r>
          </a:p>
          <a:p>
            <a:endParaRPr sz="1800" smtClean="0"/>
          </a:p>
          <a:p>
            <a:r>
              <a:rPr sz="1800" smtClean="0"/>
              <a:t>Предназначены для индикации состояния Свободно/Занято в случаях, когда архитектура парковки не позволяет видеть индикаторы датчиков присутствия</a:t>
            </a:r>
          </a:p>
          <a:p>
            <a:endParaRPr sz="1800" smtClean="0"/>
          </a:p>
          <a:p>
            <a:r>
              <a:rPr sz="1800" smtClean="0"/>
              <a:t>Диапазон рабочих температур:</a:t>
            </a:r>
          </a:p>
          <a:p>
            <a:r>
              <a:rPr sz="1800" smtClean="0"/>
              <a:t>-40...+50 ⁰C</a:t>
            </a:r>
          </a:p>
          <a:p>
            <a:endParaRPr smtClean="0"/>
          </a:p>
        </p:txBody>
      </p:sp>
      <p:pic>
        <p:nvPicPr>
          <p:cNvPr id="14340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1309688"/>
            <a:ext cx="4438650" cy="3779837"/>
          </a:xfrm>
        </p:spPr>
      </p:pic>
    </p:spTree>
  </p:cSld>
  <p:clrMapOvr>
    <a:masterClrMapping/>
  </p:clrMapOvr>
  <p:transition spd="slow" advTm="8354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9800" y="273050"/>
            <a:ext cx="3670300" cy="63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Табло информационные</a:t>
            </a:r>
          </a:p>
        </p:txBody>
      </p:sp>
      <p:sp>
        <p:nvSpPr>
          <p:cNvPr id="15363" name="Текст 5"/>
          <p:cNvSpPr>
            <a:spLocks noGrp="1"/>
          </p:cNvSpPr>
          <p:nvPr>
            <p:ph type="body" sz="half" idx="2"/>
          </p:nvPr>
        </p:nvSpPr>
        <p:spPr>
          <a:xfrm>
            <a:off x="2209800" y="908050"/>
            <a:ext cx="3008313" cy="5218113"/>
          </a:xfrm>
        </p:spPr>
        <p:txBody>
          <a:bodyPr/>
          <a:lstStyle/>
          <a:p>
            <a:endParaRPr sz="1800" smtClean="0"/>
          </a:p>
          <a:p>
            <a:r>
              <a:rPr sz="1800" smtClean="0"/>
              <a:t>Устанавливаются на въездах и разветвлениях парковки.</a:t>
            </a:r>
          </a:p>
          <a:p>
            <a:endParaRPr sz="1800" smtClean="0"/>
          </a:p>
          <a:p>
            <a:r>
              <a:rPr sz="1800" smtClean="0"/>
              <a:t>Предназначены для  отображения числа свободных мест и направления движения.</a:t>
            </a:r>
          </a:p>
          <a:p>
            <a:endParaRPr sz="1800" smtClean="0"/>
          </a:p>
          <a:p>
            <a:r>
              <a:rPr sz="1800" smtClean="0"/>
              <a:t>Диапазон рабочих температур:</a:t>
            </a:r>
          </a:p>
          <a:p>
            <a:r>
              <a:rPr sz="1800" smtClean="0"/>
              <a:t>-40...+50 ⁰C</a:t>
            </a:r>
          </a:p>
        </p:txBody>
      </p:sp>
      <p:pic>
        <p:nvPicPr>
          <p:cNvPr id="15364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1916917"/>
            <a:ext cx="5283200" cy="2528867"/>
          </a:xfrm>
        </p:spPr>
      </p:pic>
    </p:spTree>
  </p:cSld>
  <p:clrMapOvr>
    <a:masterClrMapping/>
  </p:clrMapOvr>
  <p:transition spd="slow" advTm="8980"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311</Words>
  <Application>Microsoft Office PowerPoint</Application>
  <PresentationFormat>Широкоэкранный</PresentationFormat>
  <Paragraphs>79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Georgia</vt:lpstr>
      <vt:lpstr>Обучение</vt:lpstr>
      <vt:lpstr>Параллакс</vt:lpstr>
      <vt:lpstr>1_Параллакс</vt:lpstr>
      <vt:lpstr>ParkManager</vt:lpstr>
      <vt:lpstr>Назначение системы</vt:lpstr>
      <vt:lpstr>Структура системы</vt:lpstr>
      <vt:lpstr>Состав системы</vt:lpstr>
      <vt:lpstr>Паркинг без динамической навигации</vt:lpstr>
      <vt:lpstr>Презентация PowerPoint</vt:lpstr>
      <vt:lpstr>Ультразвуковые датчики присутствия автомобиля</vt:lpstr>
      <vt:lpstr>Выносные индикаторы (опционально)</vt:lpstr>
      <vt:lpstr>Табло информационные</vt:lpstr>
      <vt:lpstr>Групповые табло</vt:lpstr>
      <vt:lpstr>Сетевые контроллеры</vt:lpstr>
      <vt:lpstr>Ультразвуковые датчики въезда/выезда автомобиля</vt:lpstr>
      <vt:lpstr>Комплексное оснащение парковки </vt:lpstr>
      <vt:lpstr>Реализованные проекты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навигации для парковок ParkManager</dc:title>
  <dc:subject>Оборудование для парковок</dc:subject>
  <dc:creator/>
  <cp:keywords>система навигации; парковки; автостоянки; паркинги; автоматизированные; подсчет мест; свободные места</cp:keywords>
  <cp:lastModifiedBy/>
  <cp:revision>3</cp:revision>
  <dcterms:created xsi:type="dcterms:W3CDTF">2011-06-10T07:40:09Z</dcterms:created>
  <dcterms:modified xsi:type="dcterms:W3CDTF">2014-02-18T13:05:21Z</dcterms:modified>
</cp:coreProperties>
</file>